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71" r:id="rId6"/>
    <p:sldId id="263" r:id="rId7"/>
    <p:sldId id="264" r:id="rId8"/>
    <p:sldId id="265" r:id="rId9"/>
    <p:sldId id="266" r:id="rId10"/>
    <p:sldId id="270" r:id="rId11"/>
    <p:sldId id="267" r:id="rId12"/>
    <p:sldId id="279" r:id="rId13"/>
    <p:sldId id="281" r:id="rId14"/>
    <p:sldId id="269" r:id="rId15"/>
    <p:sldId id="273" r:id="rId16"/>
    <p:sldId id="275" r:id="rId17"/>
    <p:sldId id="276" r:id="rId18"/>
    <p:sldId id="277" r:id="rId19"/>
    <p:sldId id="278" r:id="rId20"/>
    <p:sldId id="28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79" d="100"/>
          <a:sy n="79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B2FED-BF6C-443A-91A1-32E326BA6E09}" type="datetimeFigureOut">
              <a:rPr lang="pl-PL" smtClean="0"/>
              <a:t>12.02.2026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35B97-F0D2-40AD-8371-660EE442EF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420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35B97-F0D2-40AD-8371-660EE442EF7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7208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35B97-F0D2-40AD-8371-660EE442EF7F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5494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35B97-F0D2-40AD-8371-660EE442EF7F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7499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35B97-F0D2-40AD-8371-660EE442EF7F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1745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1219A2B-7C2D-432E-BBD6-223597396703}" type="datetimeFigureOut">
              <a:rPr lang="pl-PL" smtClean="0"/>
              <a:t>12.02.2026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D1B3C1E-BA23-4BEF-AFB4-DC90D8DC0B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116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9A2B-7C2D-432E-BBD6-223597396703}" type="datetimeFigureOut">
              <a:rPr lang="pl-PL" smtClean="0"/>
              <a:t>12.02.2026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3C1E-BA23-4BEF-AFB4-DC90D8DC0B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915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9A2B-7C2D-432E-BBD6-223597396703}" type="datetimeFigureOut">
              <a:rPr lang="pl-PL" smtClean="0"/>
              <a:t>12.02.2026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3C1E-BA23-4BEF-AFB4-DC90D8DC0B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4135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9A2B-7C2D-432E-BBD6-223597396703}" type="datetimeFigureOut">
              <a:rPr lang="pl-PL" smtClean="0"/>
              <a:t>12.02.2026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3C1E-BA23-4BEF-AFB4-DC90D8DC0BB3}" type="slidenum">
              <a:rPr lang="pl-PL" smtClean="0"/>
              <a:t>‹#›</a:t>
            </a:fld>
            <a:endParaRPr lang="pl-PL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8983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9A2B-7C2D-432E-BBD6-223597396703}" type="datetimeFigureOut">
              <a:rPr lang="pl-PL" smtClean="0"/>
              <a:t>12.02.2026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3C1E-BA23-4BEF-AFB4-DC90D8DC0B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5295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9A2B-7C2D-432E-BBD6-223597396703}" type="datetimeFigureOut">
              <a:rPr lang="pl-PL" smtClean="0"/>
              <a:t>12.02.2026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3C1E-BA23-4BEF-AFB4-DC90D8DC0B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6334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9A2B-7C2D-432E-BBD6-223597396703}" type="datetimeFigureOut">
              <a:rPr lang="pl-PL" smtClean="0"/>
              <a:t>12.02.2026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3C1E-BA23-4BEF-AFB4-DC90D8DC0B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4955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9A2B-7C2D-432E-BBD6-223597396703}" type="datetimeFigureOut">
              <a:rPr lang="pl-PL" smtClean="0"/>
              <a:t>12.02.2026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3C1E-BA23-4BEF-AFB4-DC90D8DC0B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4206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9A2B-7C2D-432E-BBD6-223597396703}" type="datetimeFigureOut">
              <a:rPr lang="pl-PL" smtClean="0"/>
              <a:t>12.02.2026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3C1E-BA23-4BEF-AFB4-DC90D8DC0B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32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9A2B-7C2D-432E-BBD6-223597396703}" type="datetimeFigureOut">
              <a:rPr lang="pl-PL" smtClean="0"/>
              <a:t>12.02.2026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3C1E-BA23-4BEF-AFB4-DC90D8DC0B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355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9A2B-7C2D-432E-BBD6-223597396703}" type="datetimeFigureOut">
              <a:rPr lang="pl-PL" smtClean="0"/>
              <a:t>12.02.2026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3C1E-BA23-4BEF-AFB4-DC90D8DC0B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514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9A2B-7C2D-432E-BBD6-223597396703}" type="datetimeFigureOut">
              <a:rPr lang="pl-PL" smtClean="0"/>
              <a:t>12.02.2026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3C1E-BA23-4BEF-AFB4-DC90D8DC0B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1847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9A2B-7C2D-432E-BBD6-223597396703}" type="datetimeFigureOut">
              <a:rPr lang="pl-PL" smtClean="0"/>
              <a:t>12.02.2026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3C1E-BA23-4BEF-AFB4-DC90D8DC0B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687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9A2B-7C2D-432E-BBD6-223597396703}" type="datetimeFigureOut">
              <a:rPr lang="pl-PL" smtClean="0"/>
              <a:t>12.02.2026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3C1E-BA23-4BEF-AFB4-DC90D8DC0B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855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9A2B-7C2D-432E-BBD6-223597396703}" type="datetimeFigureOut">
              <a:rPr lang="pl-PL" smtClean="0"/>
              <a:t>12.02.2026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3C1E-BA23-4BEF-AFB4-DC90D8DC0B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6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9A2B-7C2D-432E-BBD6-223597396703}" type="datetimeFigureOut">
              <a:rPr lang="pl-PL" smtClean="0"/>
              <a:t>12.02.2026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3C1E-BA23-4BEF-AFB4-DC90D8DC0B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904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9A2B-7C2D-432E-BBD6-223597396703}" type="datetimeFigureOut">
              <a:rPr lang="pl-PL" smtClean="0"/>
              <a:t>12.02.2026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3C1E-BA23-4BEF-AFB4-DC90D8DC0B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5190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19A2B-7C2D-432E-BBD6-223597396703}" type="datetimeFigureOut">
              <a:rPr lang="pl-PL" smtClean="0"/>
              <a:t>12.02.2026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B3C1E-BA23-4BEF-AFB4-DC90D8DC0B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6864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22B015-F1EB-792B-1A13-5FCA3E6F95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Urządzenia do zmniejszania objętości odpadów - definicje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7A70251-387B-A267-E712-EB4AB2E0C7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r>
              <a:rPr lang="pl-PL" dirty="0"/>
              <a:t>Podstawowe rodzaje, przeznaczenie, cechy wspólne i różnice</a:t>
            </a:r>
          </a:p>
        </p:txBody>
      </p:sp>
    </p:spTree>
    <p:extLst>
      <p:ext uri="{BB962C8B-B14F-4D97-AF65-F5344CB8AC3E}">
        <p14:creationId xmlns:p14="http://schemas.microsoft.com/office/powerpoint/2010/main" val="3667980725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B71CDD-2890-3CDC-108A-955A6226B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093"/>
            <a:ext cx="10515600" cy="1081723"/>
          </a:xfrm>
        </p:spPr>
        <p:txBody>
          <a:bodyPr>
            <a:normAutofit/>
          </a:bodyPr>
          <a:lstStyle/>
          <a:p>
            <a:pPr algn="ctr"/>
            <a:r>
              <a:rPr lang="pl-PL" sz="5400" dirty="0">
                <a:solidFill>
                  <a:srgbClr val="FF0000"/>
                </a:solidFill>
              </a:rPr>
              <a:t>Najczęściej zadawane pytania</a:t>
            </a:r>
            <a:endParaRPr lang="pl-PL" sz="5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548516-6D63-A891-99F4-EB168B7DD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656"/>
            <a:ext cx="10515600" cy="5054219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900" b="1" dirty="0">
                <a:solidFill>
                  <a:srgbClr val="FF0000"/>
                </a:solidFill>
              </a:rPr>
              <a:t>7. Czy worki w zgniatarce są jednorazowe?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900" dirty="0"/>
              <a:t>Tak. Ponowne używanie worków oznacza, że wcześniej zgniecione w nich odpady muszą być wyciągnięte, a co za tym idzie rozprężają się, czyli dotychczasowa praca zgniatarki jest marnowana.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900" b="1" dirty="0">
                <a:solidFill>
                  <a:srgbClr val="FF0000"/>
                </a:solidFill>
              </a:rPr>
              <a:t>8. Jaka jest waga zgniecionej kostki odpadów?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900" dirty="0"/>
              <a:t>Waga kostki sprasowanych odpadów różni się w zależności od wsadu i modelu zgniatarki. Przykłady dla modelu ZG-120: 100 litrów folii sprasowanej to około 20 kg. 100 litrów sprasowanego kartonu to też około 20 kg. 100 litrów sprasowanych odpadów zmieszanych to około 20-50 kg. Do „ciężkich” odpadów proponujemy zgniatarkę ZG-60.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900" b="1" dirty="0">
                <a:solidFill>
                  <a:srgbClr val="FF0000"/>
                </a:solidFill>
              </a:rPr>
              <a:t>9. Jak umieścić kostkę o dużej wadze w kontenerze na śmieci?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900" dirty="0"/>
              <a:t>W przypadku ciężkiej kostki proponujemy skorzystanie z wózka platformowo-masztowego, na który przesuwamy ciężki worek, podjeżdżamy do pojemnika na śmieci, podnosimy platformę i spychamy worek.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900" b="1" dirty="0">
                <a:solidFill>
                  <a:srgbClr val="FF0000"/>
                </a:solidFill>
              </a:rPr>
              <a:t>10. Gdzie można zaopatrzyć się w worki do komory zgniatania?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900" dirty="0"/>
              <a:t>Worki dostępne są u naszych przedstawicieli w pakietach po 40 sztuk, wysyłane są do Państwa kurierem.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900" b="1" dirty="0">
                <a:solidFill>
                  <a:srgbClr val="FF0000"/>
                </a:solidFill>
              </a:rPr>
              <a:t>11. Czy mokre wydzieliny z odpadów zmieszanych nie będą stanowiły problemu?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900" dirty="0"/>
              <a:t>Mokre wydzieliny generalnie nie stanowią problemu pod względem czystości i higieny oraz przykrych zapachów, gdyż zgniatane są one w grubym i szczelnym worku foliowym w komorze zgniatania, która również jest szczelna. Dodatkowo drzwiczki maszyny wyposażone są w uszczelki, które skutecznie zatrzymują wydostawanie się przykrych zapachów podczas procesu zgniatania śmieci.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900" b="1" dirty="0">
                <a:solidFill>
                  <a:srgbClr val="FF0000"/>
                </a:solidFill>
              </a:rPr>
              <a:t>12. Czy na zgniatarkę Durus przysługuje gwarancja?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900" dirty="0"/>
              <a:t>Tak. Gwarancja udzielana jest standardowo na okres 12 miesięcy. Możliwe jest jej przedłużenie na kolejne 12 miesięcy.</a:t>
            </a:r>
          </a:p>
        </p:txBody>
      </p:sp>
    </p:spTree>
    <p:extLst>
      <p:ext uri="{BB962C8B-B14F-4D97-AF65-F5344CB8AC3E}">
        <p14:creationId xmlns:p14="http://schemas.microsoft.com/office/powerpoint/2010/main" val="3480936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F5774D-E32D-1C47-2ADA-A7402102D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138"/>
            <a:ext cx="10515600" cy="858991"/>
          </a:xfrm>
        </p:spPr>
        <p:txBody>
          <a:bodyPr>
            <a:normAutofit/>
          </a:bodyPr>
          <a:lstStyle/>
          <a:p>
            <a:pPr algn="ctr"/>
            <a:r>
              <a:rPr lang="pl-PL" sz="5400" dirty="0">
                <a:solidFill>
                  <a:srgbClr val="FF0000"/>
                </a:solidFill>
              </a:rPr>
              <a:t>Najczęściej zadawane pytania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C21D2B-4D3F-94BD-EA4D-5D8CE4836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4770"/>
            <a:ext cx="10515600" cy="517137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b="1" dirty="0">
                <a:solidFill>
                  <a:srgbClr val="FF0000"/>
                </a:solidFill>
              </a:rPr>
              <a:t>13. Czy w lokalizacji mojej firmy dostępny jest serwis techniczny do zgniatarki?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/>
              <a:t>Nasz serwis świadczy usługi na terenie całego kraju w ciągu 48 godzin od momentu przyjęcia zgłoszenia.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b="1" dirty="0">
                <a:solidFill>
                  <a:srgbClr val="FF0000"/>
                </a:solidFill>
              </a:rPr>
              <a:t>14. Czy zakupioną zgniatarkę odbieram na własny koszt?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/>
              <a:t>Generalnie nie. Dostarczenie zgniatarki do miejsca przeznaczenia odbywa się transportem sprzedawcy albo transportem kurierskim organizowanym przez sprzedawcę. Wyjątek stanowią miejsca dostaw niedostępne dla normalnego ruchu kołowego (np. schroniska górskie).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b="1" dirty="0">
                <a:solidFill>
                  <a:srgbClr val="FF0000"/>
                </a:solidFill>
              </a:rPr>
              <a:t>15. Jak ustawić zgniatarkę w miejscu przeznaczenia?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/>
              <a:t>Miejsce dla zgniatarki powinno być twarde, suche i wypoziomowane. Zgniatarka musi pracować w pozycji pionowej bez odchyłów ze względu na bezpieczeństwo pracy. Po jej prawidłowym ustawieniu blokujemy koła, aby się nie przesuwała.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b="1" dirty="0">
                <a:solidFill>
                  <a:srgbClr val="FF0000"/>
                </a:solidFill>
              </a:rPr>
              <a:t>16. Czy zgniatarka może stać na dworze?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/>
              <a:t>Produkujemy zgniatarki w dwóch typach: W i Z. Pierwszy do pracy w pomieszczeniach zamkniętych w temperaturach od -5 do +40 stopni, a drugi model jest przystosowany do pracy na zewnątrz w temperaturach od -20 do +40 stopni C, jednak miejsce pracy tej zgniatarki musi być zadaszone zgodnie z normą IP43.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b="1" dirty="0">
                <a:solidFill>
                  <a:srgbClr val="FF0000"/>
                </a:solidFill>
              </a:rPr>
              <a:t>17. Czy w celu obsługi maszyny należy odbyć specjalne szkolenie?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/>
              <a:t>Teoretycznie wystarczy zapoznać się z treścią instrukcji obsługi. Obsługa maszyny jest prosta i intuicyjna. Do jej obsługi wystarczy jeden przycisk. Wyjątkiem są przepisy wewnętrzne firmy, gdzie znajduje się zgniatarka.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b="1" dirty="0">
                <a:solidFill>
                  <a:srgbClr val="FF0000"/>
                </a:solidFill>
              </a:rPr>
              <a:t>18. Jaka jest awaryjność zgniatarek?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/>
              <a:t>Według najnowszych danych w pierwszych dwóch latach użytkowania awaryjność wynosi mniej niż 1%. Zazwyczaj chodzi o elektronikę. Ale są takie zgniatarki, które od nowości – czyli od 2019 roku – działają bez zarzutu.</a:t>
            </a:r>
          </a:p>
        </p:txBody>
      </p:sp>
    </p:spTree>
    <p:extLst>
      <p:ext uri="{BB962C8B-B14F-4D97-AF65-F5344CB8AC3E}">
        <p14:creationId xmlns:p14="http://schemas.microsoft.com/office/powerpoint/2010/main" val="708155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466E49-4006-8065-6E60-1F90CF88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362485"/>
            <a:ext cx="9905998" cy="1222475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Wyniki testów zgniatarek </a:t>
            </a:r>
            <a:r>
              <a:rPr lang="pl-PL" dirty="0" err="1">
                <a:solidFill>
                  <a:srgbClr val="FF0000"/>
                </a:solidFill>
              </a:rPr>
              <a:t>durus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wykonanych dla poniższych instytucji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sz="1800" dirty="0">
                <a:solidFill>
                  <a:srgbClr val="FF0000"/>
                </a:solidFill>
              </a:rPr>
              <a:t>(kolejność wg procentu zgniecenia)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3D5609-9770-2B7E-0E20-7D1B22A04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288" y="1584961"/>
            <a:ext cx="10631423" cy="466953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pl-PL" sz="1800" dirty="0" err="1"/>
              <a:t>Warsaw</a:t>
            </a:r>
            <a:r>
              <a:rPr lang="pl-PL" sz="1800" dirty="0"/>
              <a:t> Ptak Expo, Nadarzyn – 1 : 20 </a:t>
            </a:r>
            <a:r>
              <a:rPr lang="pl-PL" sz="1800" dirty="0">
                <a:solidFill>
                  <a:srgbClr val="FF0000"/>
                </a:solidFill>
              </a:rPr>
              <a:t>(95,00%) </a:t>
            </a:r>
            <a:r>
              <a:rPr lang="pl-PL" sz="1800" dirty="0"/>
              <a:t>tworzywa sztuczne (folia)</a:t>
            </a:r>
          </a:p>
          <a:p>
            <a:pPr marL="342900" indent="-342900">
              <a:buAutoNum type="arabicPeriod"/>
            </a:pPr>
            <a:r>
              <a:rPr lang="pl-PL" sz="1800" dirty="0"/>
              <a:t>Grand Hotel, Wrocław – 1 : 12 </a:t>
            </a:r>
            <a:r>
              <a:rPr lang="pl-PL" sz="1800" dirty="0">
                <a:solidFill>
                  <a:srgbClr val="FF0000"/>
                </a:solidFill>
              </a:rPr>
              <a:t>(91,67%) </a:t>
            </a:r>
            <a:r>
              <a:rPr lang="pl-PL" sz="1800" dirty="0"/>
              <a:t>odpady zmieszane (hotelowe)</a:t>
            </a:r>
          </a:p>
          <a:p>
            <a:pPr marL="342900" indent="-342900">
              <a:buAutoNum type="arabicPeriod"/>
            </a:pPr>
            <a:r>
              <a:rPr lang="pl-PL" sz="1800" dirty="0"/>
              <a:t>Szpital Orthos, Kobierzyce – 1 : 10 </a:t>
            </a:r>
            <a:r>
              <a:rPr lang="pl-PL" sz="1800" dirty="0">
                <a:solidFill>
                  <a:srgbClr val="FF0000"/>
                </a:solidFill>
              </a:rPr>
              <a:t>(90,00%) </a:t>
            </a:r>
            <a:r>
              <a:rPr lang="pl-PL" sz="1800" dirty="0"/>
              <a:t>odpady zmieszane (szpitalne, niemedyczne)</a:t>
            </a:r>
          </a:p>
          <a:p>
            <a:pPr marL="342900" indent="-342900">
              <a:buAutoNum type="arabicPeriod"/>
            </a:pPr>
            <a:r>
              <a:rPr lang="pl-PL" sz="1800" dirty="0"/>
              <a:t>Centrum Bankietowo-Wypoczynkowe Miłocin Park, Miłocin – 1 : 9 </a:t>
            </a:r>
            <a:r>
              <a:rPr lang="pl-PL" sz="1800" dirty="0">
                <a:solidFill>
                  <a:srgbClr val="FF0000"/>
                </a:solidFill>
              </a:rPr>
              <a:t>(88,89%) </a:t>
            </a:r>
            <a:r>
              <a:rPr lang="pl-PL" sz="1800" dirty="0"/>
              <a:t>odpady zmieszane (hotelowe)</a:t>
            </a:r>
          </a:p>
          <a:p>
            <a:pPr marL="342900" indent="-342900">
              <a:buAutoNum type="arabicPeriod"/>
            </a:pPr>
            <a:r>
              <a:rPr lang="pl-PL" sz="1800" dirty="0"/>
              <a:t>Laboratorium J.S. Hamilton, Zgierz – 1 : 8 </a:t>
            </a:r>
            <a:r>
              <a:rPr lang="pl-PL" sz="1800" dirty="0">
                <a:solidFill>
                  <a:srgbClr val="FF0000"/>
                </a:solidFill>
              </a:rPr>
              <a:t>(87,50%) </a:t>
            </a:r>
            <a:r>
              <a:rPr lang="pl-PL" sz="1800" dirty="0"/>
              <a:t>tworzywa sztuczne (butelki)</a:t>
            </a:r>
          </a:p>
          <a:p>
            <a:pPr marL="342900" indent="-342900">
              <a:buAutoNum type="arabicPeriod"/>
            </a:pPr>
            <a:r>
              <a:rPr lang="pl-PL" sz="1800" dirty="0"/>
              <a:t>Stacja Paliw Mac-Benz, Szamotuły – 1 : 8 </a:t>
            </a:r>
            <a:r>
              <a:rPr lang="pl-PL" sz="1800" dirty="0">
                <a:solidFill>
                  <a:srgbClr val="FF0000"/>
                </a:solidFill>
              </a:rPr>
              <a:t>(87,50%) </a:t>
            </a:r>
            <a:r>
              <a:rPr lang="pl-PL" sz="1800" dirty="0"/>
              <a:t>odpady zmieszane (własne)</a:t>
            </a:r>
          </a:p>
          <a:p>
            <a:pPr marL="342900" indent="-342900">
              <a:buAutoNum type="arabicPeriod"/>
            </a:pPr>
            <a:r>
              <a:rPr lang="pl-PL" sz="1800" dirty="0"/>
              <a:t>Schronisko Hala Rysianka, Złatna – 1 : 7 </a:t>
            </a:r>
            <a:r>
              <a:rPr lang="pl-PL" sz="1800" dirty="0">
                <a:solidFill>
                  <a:srgbClr val="FF0000"/>
                </a:solidFill>
              </a:rPr>
              <a:t>(85,71%) </a:t>
            </a:r>
            <a:r>
              <a:rPr lang="pl-PL" sz="1800" dirty="0"/>
              <a:t>odpady zmieszane (własne)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pl-PL" sz="1800" dirty="0"/>
              <a:t>Ośrodek Rehabilitacyjno-Leczniczy Sosnowa Aleja, Wardzyn – 1 : 6 </a:t>
            </a:r>
            <a:r>
              <a:rPr lang="pl-PL" sz="1800" dirty="0">
                <a:solidFill>
                  <a:srgbClr val="FF0000"/>
                </a:solidFill>
              </a:rPr>
              <a:t>(83,33%) </a:t>
            </a:r>
            <a:r>
              <a:rPr lang="pl-PL" sz="1800" dirty="0"/>
              <a:t>odpady zmieszane (pampersy)</a:t>
            </a:r>
          </a:p>
          <a:p>
            <a:pPr marL="342900" indent="-342900">
              <a:buAutoNum type="arabicPeriod"/>
            </a:pPr>
            <a:r>
              <a:rPr lang="pl-PL" sz="1800" dirty="0"/>
              <a:t>Dom Opieki </a:t>
            </a:r>
            <a:r>
              <a:rPr lang="pl-PL" sz="1800" dirty="0" err="1"/>
              <a:t>Elderis</a:t>
            </a:r>
            <a:r>
              <a:rPr lang="pl-PL" sz="1800" dirty="0"/>
              <a:t>, Polanica Zdrój – 1 : 5 </a:t>
            </a:r>
            <a:r>
              <a:rPr lang="pl-PL" sz="1800" dirty="0">
                <a:solidFill>
                  <a:srgbClr val="FF0000"/>
                </a:solidFill>
              </a:rPr>
              <a:t>(80,00%) </a:t>
            </a:r>
            <a:r>
              <a:rPr lang="pl-PL" sz="1800" dirty="0"/>
              <a:t>odpady zmieszane (pampersy)</a:t>
            </a:r>
          </a:p>
          <a:p>
            <a:pPr marL="342900" indent="-342900">
              <a:buAutoNum type="arabicPeriod"/>
            </a:pPr>
            <a:r>
              <a:rPr lang="pl-PL" sz="1800" dirty="0"/>
              <a:t> Fundacja Sadyba DPS, Skwirzowa – 1 : 5 </a:t>
            </a:r>
            <a:r>
              <a:rPr lang="pl-PL" sz="1800" dirty="0">
                <a:solidFill>
                  <a:srgbClr val="FF0000"/>
                </a:solidFill>
              </a:rPr>
              <a:t>(80,00%) </a:t>
            </a:r>
            <a:r>
              <a:rPr lang="pl-PL" sz="1800" dirty="0"/>
              <a:t>odpady zmieszane (pampersy)</a:t>
            </a:r>
          </a:p>
        </p:txBody>
      </p:sp>
    </p:spTree>
    <p:extLst>
      <p:ext uri="{BB962C8B-B14F-4D97-AF65-F5344CB8AC3E}">
        <p14:creationId xmlns:p14="http://schemas.microsoft.com/office/powerpoint/2010/main" val="2514017175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35E927-D462-5DC3-7E10-BD6EE89C9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40566"/>
            <a:ext cx="9905998" cy="1478570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Efektywność pracy zgniatarek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jako proces oszczędnościowy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CDF648-6D0C-AE3A-22DE-24AADA386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08" y="1621536"/>
            <a:ext cx="10802112" cy="4791456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Testy zgniatarek przeprowadzone w różnych instytucjach i na różnych frakcjach odpadów pokazują ewidentnie, że posiadanie zgniatarki się opłaca. Dzięki zgniatarce będą Państwo płacić mniej za wywóz odpadów, bo wolumen odpadów się radykalnie zmniejszy, a to znaczy, że nie będzie potrzeby, aby kontraktować duże ilości kubłów, ba, można nawet zakontraktować mniejsze, co ma jeszcze tę zaletę, że nie będą „za ciężkie” </a:t>
            </a:r>
            <a:r>
              <a:rPr lang="pl-PL" dirty="0">
                <a:sym typeface="Segoe UI Emoji" panose="020B0502040204020203" pitchFamily="34" charset="0"/>
              </a:rPr>
              <a:t>😉</a:t>
            </a:r>
            <a:r>
              <a:rPr lang="pl-PL" dirty="0"/>
              <a:t>.</a:t>
            </a:r>
          </a:p>
          <a:p>
            <a:r>
              <a:rPr lang="pl-PL" dirty="0"/>
              <a:t>Weźmy na tapet stację paliw Mac-Benz z Szamotuł. Przy zgnieceniu 1 : 8, ze 100,00% odpadów zostaje tylko 12,50%. Oczywiście nie da się tych zgniecionych odpadów idealnie ułożyć w pojemniku, żeby oszczędność była na poziomie 87,50%. I tak w pojemniku będzie powietrze, ale będzie go znacznie mniej. Dodatkowo trzeba ponieść koszty worków i energii elektrycznej. Te są jednak niewielkie, a efekt jest taki, że nasza oszczędność i tak przekracza 80,00%. Zatem zamiast płacić 3.500,00 złotych miesięcznie, do zapłaty pozostaje tylko 700,00 złotych.</a:t>
            </a:r>
          </a:p>
          <a:p>
            <a:r>
              <a:rPr lang="pl-PL" dirty="0"/>
              <a:t>Ośrodki Rehabilitacyjne i Domy Opieki to miejsca, w których wśród odpadów zmieszanych przeważają pampersy. Ale i z nimi radzą sobie nasze zgniatarki, zostawiając średnio nieco ponad 20,00% poprzedniej objętości, co przy kwocie 8.000,00 złotych miesięcznie ogranicza koszty do niecałych 2.000,00 złotych.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3329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A1A0E7-6DCB-5D6D-00F8-70644474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736"/>
            <a:ext cx="10515600" cy="914400"/>
          </a:xfrm>
        </p:spPr>
        <p:txBody>
          <a:bodyPr>
            <a:normAutofit/>
          </a:bodyPr>
          <a:lstStyle/>
          <a:p>
            <a:pPr algn="ctr"/>
            <a:r>
              <a:rPr lang="pl-PL" sz="5400" dirty="0">
                <a:solidFill>
                  <a:srgbClr val="FF0000"/>
                </a:solidFill>
              </a:rPr>
              <a:t>TERMS OF TRADE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EEE3BB-0115-67E1-3FB0-1DEF1242D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9871"/>
            <a:ext cx="10515600" cy="499709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l-PL" sz="2800" dirty="0"/>
              <a:t>Ceny na następnym slajdzie </a:t>
            </a:r>
            <a:r>
              <a:rPr lang="pl-PL" sz="2800" dirty="0">
                <a:sym typeface="Segoe UI Emoji" panose="020B0502040204020203" pitchFamily="34" charset="0"/>
              </a:rPr>
              <a:t>😉</a:t>
            </a:r>
          </a:p>
          <a:p>
            <a:pPr marL="514350" indent="-514350">
              <a:buAutoNum type="arabicPeriod"/>
            </a:pPr>
            <a:r>
              <a:rPr lang="pl-PL" sz="2800" dirty="0"/>
              <a:t>Zaliczka w wys. 50% ceny podstawowej. Pozostałość płatna przed dostawą urządzenia.</a:t>
            </a:r>
          </a:p>
          <a:p>
            <a:pPr marL="514350" indent="-514350">
              <a:buAutoNum type="arabicPeriod"/>
            </a:pPr>
            <a:r>
              <a:rPr lang="pl-PL" sz="2800" dirty="0"/>
              <a:t>Możliwe jest wzięcie zgniatarki w leasing. Współpracujemy z Europejskim Funduszem Leasingowym.</a:t>
            </a:r>
          </a:p>
          <a:p>
            <a:pPr marL="514350" indent="-514350">
              <a:buAutoNum type="arabicPeriod"/>
            </a:pPr>
            <a:r>
              <a:rPr lang="pl-PL" sz="2800" dirty="0"/>
              <a:t>Można się starać o fundusze celowe na zakup zgniatarki.</a:t>
            </a:r>
          </a:p>
          <a:p>
            <a:pPr marL="514350" indent="-514350">
              <a:buAutoNum type="arabicPeriod"/>
            </a:pPr>
            <a:r>
              <a:rPr lang="pl-PL" sz="2800" dirty="0"/>
              <a:t>Istnieje możliwość najmu zgniatarki.</a:t>
            </a:r>
          </a:p>
        </p:txBody>
      </p:sp>
    </p:spTree>
    <p:extLst>
      <p:ext uri="{BB962C8B-B14F-4D97-AF65-F5344CB8AC3E}">
        <p14:creationId xmlns:p14="http://schemas.microsoft.com/office/powerpoint/2010/main" val="178759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8AB962-861B-31D2-D453-A6A3497D2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228600"/>
            <a:ext cx="9905998" cy="79588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CENNIK ZGNIATAREK I AKCESORIÓW MARKI DURUS WAŻNY DO 31.12.2026 ROKU</a:t>
            </a:r>
            <a:endParaRPr lang="pl-PL" dirty="0">
              <a:solidFill>
                <a:srgbClr val="FF0000"/>
              </a:solidFill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2A971E4B-633B-696D-95D9-2AB17401AB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686649"/>
              </p:ext>
            </p:extLst>
          </p:nvPr>
        </p:nvGraphicFramePr>
        <p:xfrm>
          <a:off x="1141411" y="1209148"/>
          <a:ext cx="9905998" cy="5324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8653">
                  <a:extLst>
                    <a:ext uri="{9D8B030D-6E8A-4147-A177-3AD203B41FA5}">
                      <a16:colId xmlns:a16="http://schemas.microsoft.com/office/drawing/2014/main" val="844056454"/>
                    </a:ext>
                  </a:extLst>
                </a:gridCol>
                <a:gridCol w="1426464">
                  <a:extLst>
                    <a:ext uri="{9D8B030D-6E8A-4147-A177-3AD203B41FA5}">
                      <a16:colId xmlns:a16="http://schemas.microsoft.com/office/drawing/2014/main" val="3151007870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947958764"/>
                    </a:ext>
                  </a:extLst>
                </a:gridCol>
                <a:gridCol w="2231136">
                  <a:extLst>
                    <a:ext uri="{9D8B030D-6E8A-4147-A177-3AD203B41FA5}">
                      <a16:colId xmlns:a16="http://schemas.microsoft.com/office/drawing/2014/main" val="283581866"/>
                    </a:ext>
                  </a:extLst>
                </a:gridCol>
                <a:gridCol w="2122865">
                  <a:extLst>
                    <a:ext uri="{9D8B030D-6E8A-4147-A177-3AD203B41FA5}">
                      <a16:colId xmlns:a16="http://schemas.microsoft.com/office/drawing/2014/main" val="479766532"/>
                    </a:ext>
                  </a:extLst>
                </a:gridCol>
              </a:tblGrid>
              <a:tr h="3534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Rodzaj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>
                          <a:effectLst/>
                        </a:rPr>
                        <a:t>Model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>
                          <a:effectLst/>
                        </a:rPr>
                        <a:t>Cena netto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Kaucja przy najmie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Wysokość czynszu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8412887"/>
                  </a:ext>
                </a:extLst>
              </a:tr>
              <a:tr h="3689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>
                          <a:effectLst/>
                        </a:rPr>
                        <a:t>Zgniatarka odpadów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ZG-60-W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>
                          <a:effectLst/>
                        </a:rPr>
                        <a:t>30.000,00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8.000,00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   800,00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6620647"/>
                  </a:ext>
                </a:extLst>
              </a:tr>
              <a:tr h="3689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>
                          <a:effectLst/>
                        </a:rPr>
                        <a:t>Zgniatarka odpadów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ZG-60-Z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32.000,00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  8.000,00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800,00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7615154"/>
                  </a:ext>
                </a:extLst>
              </a:tr>
              <a:tr h="3689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>
                          <a:effectLst/>
                        </a:rPr>
                        <a:t>Zgniatarka odpadów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ZG-120-W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>
                          <a:effectLst/>
                        </a:rPr>
                        <a:t>33.000,00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  9.000,00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   900,00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6491276"/>
                  </a:ext>
                </a:extLst>
              </a:tr>
              <a:tr h="387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>
                          <a:effectLst/>
                        </a:rPr>
                        <a:t>Zgniatarka odpadów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ZG-120-Z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35.000,00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  9.000,00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   900,00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3313146"/>
                  </a:ext>
                </a:extLst>
              </a:tr>
              <a:tr h="383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>
                          <a:effectLst/>
                        </a:rPr>
                        <a:t>Zgniatarka odpadów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>
                          <a:effectLst/>
                        </a:rPr>
                        <a:t>ZG-240-W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41.000,00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11.000,00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1.100,00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3661563"/>
                  </a:ext>
                </a:extLst>
              </a:tr>
              <a:tr h="383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>
                          <a:effectLst/>
                        </a:rPr>
                        <a:t>Zgniatarka odpadów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>
                          <a:effectLst/>
                        </a:rPr>
                        <a:t>ZG-240-Z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43.000,00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11.000,00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1.100,00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087599"/>
                  </a:ext>
                </a:extLst>
              </a:tr>
              <a:tr h="383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>
                          <a:effectLst/>
                        </a:rPr>
                        <a:t>Kosz dodatkowy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KF-60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     2.500,00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700,00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100,00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4705865"/>
                  </a:ext>
                </a:extLst>
              </a:tr>
              <a:tr h="383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>
                          <a:effectLst/>
                        </a:rPr>
                        <a:t>Kosz dodatkowy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KF-120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     3.000,00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700,00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100,00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9469145"/>
                  </a:ext>
                </a:extLst>
              </a:tr>
              <a:tr h="383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>
                          <a:effectLst/>
                        </a:rPr>
                        <a:t>Kosz dodatkowy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>
                          <a:effectLst/>
                        </a:rPr>
                        <a:t>KF-240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     4.500,00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1.000,00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100,00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0746328"/>
                  </a:ext>
                </a:extLst>
              </a:tr>
              <a:tr h="389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>
                          <a:effectLst/>
                        </a:rPr>
                        <a:t>Worki 50 sztuk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>
                          <a:effectLst/>
                        </a:rPr>
                        <a:t>WO-60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        225,00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9897215"/>
                  </a:ext>
                </a:extLst>
              </a:tr>
              <a:tr h="389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>
                          <a:effectLst/>
                        </a:rPr>
                        <a:t>Worki 50 sztuk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>
                          <a:effectLst/>
                        </a:rPr>
                        <a:t>WO-120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        250,00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2601231"/>
                  </a:ext>
                </a:extLst>
              </a:tr>
              <a:tr h="389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Worki 50 sztuk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>
                          <a:effectLst/>
                        </a:rPr>
                        <a:t>WO-240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        300,00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6208399"/>
                  </a:ext>
                </a:extLst>
              </a:tr>
              <a:tr h="389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Wózek masztowy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PSO-415s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2.000,00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161322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164EBA2-20E0-482E-B691-A94A611B7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41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4DABE4-0104-5A00-AC1C-524B34E26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42774"/>
            <a:ext cx="9905998" cy="14957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graphicFrame>
        <p:nvGraphicFramePr>
          <p:cNvPr id="9" name="Symbol zastępczy zawartości 8">
            <a:extLst>
              <a:ext uri="{FF2B5EF4-FFF2-40B4-BE49-F238E27FC236}">
                <a16:creationId xmlns:a16="http://schemas.microsoft.com/office/drawing/2014/main" id="{410879C6-91D3-486F-10F2-D8A8830755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277652"/>
              </p:ext>
            </p:extLst>
          </p:nvPr>
        </p:nvGraphicFramePr>
        <p:xfrm>
          <a:off x="548640" y="464820"/>
          <a:ext cx="11094719" cy="592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2032">
                  <a:extLst>
                    <a:ext uri="{9D8B030D-6E8A-4147-A177-3AD203B41FA5}">
                      <a16:colId xmlns:a16="http://schemas.microsoft.com/office/drawing/2014/main" val="1334373723"/>
                    </a:ext>
                  </a:extLst>
                </a:gridCol>
                <a:gridCol w="1597152">
                  <a:extLst>
                    <a:ext uri="{9D8B030D-6E8A-4147-A177-3AD203B41FA5}">
                      <a16:colId xmlns:a16="http://schemas.microsoft.com/office/drawing/2014/main" val="1346411187"/>
                    </a:ext>
                  </a:extLst>
                </a:gridCol>
                <a:gridCol w="1560576">
                  <a:extLst>
                    <a:ext uri="{9D8B030D-6E8A-4147-A177-3AD203B41FA5}">
                      <a16:colId xmlns:a16="http://schemas.microsoft.com/office/drawing/2014/main" val="3457508465"/>
                    </a:ext>
                  </a:extLst>
                </a:gridCol>
                <a:gridCol w="1584959">
                  <a:extLst>
                    <a:ext uri="{9D8B030D-6E8A-4147-A177-3AD203B41FA5}">
                      <a16:colId xmlns:a16="http://schemas.microsoft.com/office/drawing/2014/main" val="307367989"/>
                    </a:ext>
                  </a:extLst>
                </a:gridCol>
              </a:tblGrid>
              <a:tr h="358648">
                <a:tc>
                  <a:txBody>
                    <a:bodyPr/>
                    <a:lstStyle/>
                    <a:p>
                      <a:r>
                        <a:rPr lang="pl-PL" dirty="0"/>
                        <a:t>WYLICZENIA PRZEDSTAWIAJĄCE RENTOWNOŚĆ NETTO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ZG-60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ZG-120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ZG-240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794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Ilość pojemników 1100 L miesięcznie z odpadami zmieszanymi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16 sztuk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16 sztuk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16 sztuk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83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Cena netto wywozu pojemnika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    200,00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    200,00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Wartość wywozu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3.200,00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 3.200,00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 3.200,00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462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Stosunek zgniatania (max 15 :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559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Ilość pojemników po zgnieceniu odpadów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 sztuki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 sztuki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 sztuki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496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Nowa wartość </a:t>
                      </a:r>
                      <a:r>
                        <a:rPr lang="pl-PL" b="1" dirty="0">
                          <a:latin typeface="+mn-lt"/>
                        </a:rPr>
                        <a:t>wywozu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     400,00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    400,00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    400,00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82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Zużycie worków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     180,00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    100,00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      60,00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295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Zużycie prądu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         4,81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        4,51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        6,73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280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Zużycie środków czystości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         1,00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       1,30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        2,00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768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Wartość roboczogodzin (50,00 zł brutto za godzinę)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     198,40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   186,00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    277,50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58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Nowe koszty wywozu odpadów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     784,21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   691,81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    746,23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94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Miesięczna oszczędność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70C0"/>
                          </a:solidFill>
                        </a:rPr>
                        <a:t>  2.415,79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70C0"/>
                          </a:solidFill>
                        </a:rPr>
                        <a:t> 2.508,19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70C0"/>
                          </a:solidFill>
                        </a:rPr>
                        <a:t> 2.453,77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763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Roczna oszczędność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70C0"/>
                          </a:solidFill>
                        </a:rPr>
                        <a:t>28.989,49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70C0"/>
                          </a:solidFill>
                        </a:rPr>
                        <a:t>30.098,30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70C0"/>
                          </a:solidFill>
                        </a:rPr>
                        <a:t>29.445,29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281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Cena netto zgniatarki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B050"/>
                          </a:solidFill>
                        </a:rPr>
                        <a:t>30.000,00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B050"/>
                          </a:solidFill>
                        </a:rPr>
                        <a:t>33.000,00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B050"/>
                          </a:solidFill>
                        </a:rPr>
                        <a:t>41.000,00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26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Zwrot inwestycji w latach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1,03 roku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1,10 roku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1,39 roku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00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09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iekt 2">
            <a:extLst>
              <a:ext uri="{FF2B5EF4-FFF2-40B4-BE49-F238E27FC236}">
                <a16:creationId xmlns:a16="http://schemas.microsoft.com/office/drawing/2014/main" id="{8547E88B-BDFA-4041-EEBB-EF488A24E9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963268"/>
              </p:ext>
            </p:extLst>
          </p:nvPr>
        </p:nvGraphicFramePr>
        <p:xfrm>
          <a:off x="3704466" y="0"/>
          <a:ext cx="450100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122670" imgH="9328852" progId="Word.Document.12">
                  <p:embed/>
                </p:oleObj>
              </mc:Choice>
              <mc:Fallback>
                <p:oleObj name="Document" r:id="rId2" imgW="6122670" imgH="93288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04466" y="0"/>
                        <a:ext cx="4501002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312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47C713C8-1196-F0A6-2E46-E043670A26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621099"/>
              </p:ext>
            </p:extLst>
          </p:nvPr>
        </p:nvGraphicFramePr>
        <p:xfrm>
          <a:off x="3550892" y="0"/>
          <a:ext cx="54755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482467" imgH="8119263" progId="Word.Document.12">
                  <p:embed/>
                </p:oleObj>
              </mc:Choice>
              <mc:Fallback>
                <p:oleObj name="Document" r:id="rId2" imgW="6482467" imgH="81192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50892" y="0"/>
                        <a:ext cx="547555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953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iekt 3">
            <a:extLst>
              <a:ext uri="{FF2B5EF4-FFF2-40B4-BE49-F238E27FC236}">
                <a16:creationId xmlns:a16="http://schemas.microsoft.com/office/drawing/2014/main" id="{4416702F-AF18-BEB8-3FB6-63B4E7F543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317206"/>
              </p:ext>
            </p:extLst>
          </p:nvPr>
        </p:nvGraphicFramePr>
        <p:xfrm>
          <a:off x="2731008" y="0"/>
          <a:ext cx="6571488" cy="6437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2231" imgH="5911106" progId="Word.Document.12">
                  <p:embed/>
                </p:oleObj>
              </mc:Choice>
              <mc:Fallback>
                <p:oleObj name="Document" r:id="rId2" imgW="5942231" imgH="59111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31008" y="0"/>
                        <a:ext cx="6571488" cy="6437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1557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955E30-2FA7-0F4E-281B-5E54E0F0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513" y="469392"/>
            <a:ext cx="10399776" cy="2225039"/>
          </a:xfrm>
        </p:spPr>
        <p:txBody>
          <a:bodyPr>
            <a:normAutofit fontScale="90000"/>
          </a:bodyPr>
          <a:lstStyle/>
          <a:p>
            <a:pPr algn="just"/>
            <a:r>
              <a:rPr lang="pl-PL" sz="3200" dirty="0" err="1"/>
              <a:t>Belownice</a:t>
            </a:r>
            <a:r>
              <a:rPr lang="pl-PL" sz="3200" dirty="0"/>
              <a:t>. Urządzenia do zgniatania kartonu i folii. Karton i folia zgniecione w </a:t>
            </a:r>
            <a:r>
              <a:rPr lang="pl-PL" sz="3200" dirty="0" err="1"/>
              <a:t>belownicy</a:t>
            </a:r>
            <a:r>
              <a:rPr lang="pl-PL" sz="3200" dirty="0"/>
              <a:t> są zapinane dwiema taśmami tworząc belę. </a:t>
            </a:r>
            <a:r>
              <a:rPr lang="pl-PL" sz="3200" dirty="0" err="1"/>
              <a:t>Belownice</a:t>
            </a:r>
            <a:r>
              <a:rPr lang="pl-PL" sz="3200" dirty="0"/>
              <a:t> nie nadają się do odpadów zmieszanych. Ale zgniatarki nadają się do zgniatania kartonu i folii.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AE69396-DCB5-C563-2904-E585F3190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63795" y="2846896"/>
            <a:ext cx="3064410" cy="3541712"/>
          </a:xfrm>
        </p:spPr>
      </p:pic>
    </p:spTree>
    <p:extLst>
      <p:ext uri="{BB962C8B-B14F-4D97-AF65-F5344CB8AC3E}">
        <p14:creationId xmlns:p14="http://schemas.microsoft.com/office/powerpoint/2010/main" val="944866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5200A3-39EB-E769-DCEE-ECA4C3D2D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1664" y="268923"/>
            <a:ext cx="10034016" cy="1655762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Bardzo dziękujemy za obejrzenie prezentacji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14F1BFD-AABB-39F5-222F-572286F40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0964" y="2913888"/>
            <a:ext cx="8791575" cy="236829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l-PL" sz="2800" b="1" dirty="0">
                <a:solidFill>
                  <a:srgbClr val="7030A0"/>
                </a:solidFill>
              </a:rPr>
              <a:t>W razie pytań jesteśmy do państwa dyspozycji</a:t>
            </a:r>
          </a:p>
          <a:p>
            <a:pPr algn="ctr"/>
            <a:r>
              <a:rPr lang="pl-PL" sz="2800" b="1" dirty="0">
                <a:solidFill>
                  <a:srgbClr val="7030A0"/>
                </a:solidFill>
              </a:rPr>
              <a:t>pod numerem</a:t>
            </a:r>
          </a:p>
          <a:p>
            <a:pPr algn="ctr"/>
            <a:endParaRPr lang="pl-PL" b="1" dirty="0">
              <a:solidFill>
                <a:srgbClr val="7030A0"/>
              </a:solidFill>
            </a:endParaRPr>
          </a:p>
          <a:p>
            <a:pPr algn="ctr"/>
            <a:r>
              <a:rPr lang="pl-PL" sz="4800">
                <a:solidFill>
                  <a:srgbClr val="002060"/>
                </a:solidFill>
              </a:rPr>
              <a:t>+48794552221</a:t>
            </a:r>
            <a:endParaRPr lang="pl-PL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266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A406D3-953A-3AAA-EAF0-2C17727CE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056" y="414528"/>
            <a:ext cx="10521696" cy="2801850"/>
          </a:xfrm>
        </p:spPr>
        <p:txBody>
          <a:bodyPr>
            <a:noAutofit/>
          </a:bodyPr>
          <a:lstStyle/>
          <a:p>
            <a:pPr algn="just"/>
            <a:r>
              <a:rPr lang="pl-PL" sz="2800" dirty="0"/>
              <a:t>Ubijarki lub kompaktory, czyli tzw. „łapy”. Służą do ubijania (nie zgniatania) odpadów bezpośrednio w pojemnikach. Siła nacisku to ok. 4 ton, czyli 0,5 kg/cm</a:t>
            </a:r>
            <a:r>
              <a:rPr lang="pl-PL" sz="2800" baseline="30000" dirty="0"/>
              <a:t>2</a:t>
            </a:r>
            <a:r>
              <a:rPr lang="pl-PL" sz="2800" dirty="0"/>
              <a:t>. Maksymalna redukcja objętości 3 : 1, średnia 2 : 1. Siła nacisku zgniatarki jest pięciokrotnie większa, pięciokrotnie większa jest też redukcja objętości. W zgniatarce zgniecione odpady się nie rozprężają.</a:t>
            </a:r>
          </a:p>
        </p:txBody>
      </p:sp>
      <p:pic>
        <p:nvPicPr>
          <p:cNvPr id="5" name="Symbol zastępczy zawartości 4" descr="Obraz zawierający Kubeł na śmieci, plastik, kosz, Hermetyzacja odpadów&#10;&#10;Zawartość wygenerowana przez AI może być niepoprawna.">
            <a:extLst>
              <a:ext uri="{FF2B5EF4-FFF2-40B4-BE49-F238E27FC236}">
                <a16:creationId xmlns:a16="http://schemas.microsoft.com/office/drawing/2014/main" id="{1AED67B5-9870-83A8-7575-11DB85DD2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058" y="3429000"/>
            <a:ext cx="5272820" cy="2965962"/>
          </a:xfrm>
        </p:spPr>
      </p:pic>
    </p:spTree>
    <p:extLst>
      <p:ext uri="{BB962C8B-B14F-4D97-AF65-F5344CB8AC3E}">
        <p14:creationId xmlns:p14="http://schemas.microsoft.com/office/powerpoint/2010/main" val="1069630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2DBD28-3769-4C68-2DC3-36A428659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896" y="463297"/>
            <a:ext cx="10351008" cy="1975104"/>
          </a:xfrm>
        </p:spPr>
        <p:txBody>
          <a:bodyPr>
            <a:noAutofit/>
          </a:bodyPr>
          <a:lstStyle/>
          <a:p>
            <a:r>
              <a:rPr lang="pl-PL" sz="2800" dirty="0" err="1"/>
              <a:t>Prasokontener</a:t>
            </a:r>
            <a:r>
              <a:rPr lang="pl-PL" sz="2800" dirty="0"/>
              <a:t>. Urządzenie do zmniejszania objętości odpadów na skalę przemysłową. Całkowicie nieprzydatny na stacjach paliw, w hotelach i ośrodkach medycznych.</a:t>
            </a:r>
            <a:br>
              <a:rPr lang="pl-PL" sz="2800" dirty="0"/>
            </a:br>
            <a:r>
              <a:rPr lang="pl-PL" sz="2800" dirty="0"/>
              <a:t>A zgniatarki i owszem </a:t>
            </a:r>
            <a:r>
              <a:rPr lang="pl-PL" sz="2800" dirty="0">
                <a:sym typeface="Segoe UI Emoji" panose="020B0502040204020203" pitchFamily="34" charset="0"/>
              </a:rPr>
              <a:t>😉.</a:t>
            </a:r>
            <a:endParaRPr lang="pl-PL" sz="2800" dirty="0"/>
          </a:p>
        </p:txBody>
      </p:sp>
      <p:pic>
        <p:nvPicPr>
          <p:cNvPr id="5" name="Symbol zastępczy zawartości 4" descr="Obraz zawierający na wolnym powietrzu, podłoga, ziemia&#10;&#10;Zawartość wygenerowana przez AI może być niepoprawna.">
            <a:extLst>
              <a:ext uri="{FF2B5EF4-FFF2-40B4-BE49-F238E27FC236}">
                <a16:creationId xmlns:a16="http://schemas.microsoft.com/office/drawing/2014/main" id="{3F8FB1B3-8DB9-57F2-9BBC-63E3842AF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59" y="3002312"/>
            <a:ext cx="4722282" cy="3541712"/>
          </a:xfrm>
        </p:spPr>
      </p:pic>
    </p:spTree>
    <p:extLst>
      <p:ext uri="{BB962C8B-B14F-4D97-AF65-F5344CB8AC3E}">
        <p14:creationId xmlns:p14="http://schemas.microsoft.com/office/powerpoint/2010/main" val="85644682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7160CE-3A87-BB26-3389-B0877D281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810768"/>
          </a:xfrm>
        </p:spPr>
        <p:txBody>
          <a:bodyPr>
            <a:noAutofit/>
          </a:bodyPr>
          <a:lstStyle/>
          <a:p>
            <a:pPr algn="ctr"/>
            <a:r>
              <a:rPr lang="pl-PL" sz="4800" dirty="0">
                <a:solidFill>
                  <a:srgbClr val="FF0000"/>
                </a:solidFill>
              </a:rPr>
              <a:t>Zgniatarka odpadów zmieszanych DURUS</a:t>
            </a:r>
            <a:endParaRPr lang="pl-PL" sz="4800" dirty="0"/>
          </a:p>
        </p:txBody>
      </p:sp>
      <p:pic>
        <p:nvPicPr>
          <p:cNvPr id="9" name="Symbol zastępczy obrazu 8" descr="Obraz zawierający w pomieszczeniu, ściana, Urządzenie domowe, lodówka&#10;&#10;Zawartość wygenerowana przez AI może być niepoprawna.">
            <a:extLst>
              <a:ext uri="{FF2B5EF4-FFF2-40B4-BE49-F238E27FC236}">
                <a16:creationId xmlns:a16="http://schemas.microsoft.com/office/drawing/2014/main" id="{FE84F923-8A40-0192-927B-6C1CE3BE614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4" r="14614"/>
          <a:stretch>
            <a:fillRect/>
          </a:stretch>
        </p:blipFill>
        <p:spPr>
          <a:xfrm>
            <a:off x="8046720" y="582170"/>
            <a:ext cx="3742944" cy="5181599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11BE58F-503E-CAEB-54A9-3D251F3DB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077" y="1146047"/>
            <a:ext cx="7643564" cy="534009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AutoNum type="arabicPeriod"/>
            </a:pPr>
            <a:r>
              <a:rPr lang="pl-PL" sz="2000" dirty="0"/>
              <a:t>Zgniatarka zgniata też tworzywa sztuczne i karton, cienkie metale i cienkie szkło.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pl-PL" sz="2000" dirty="0"/>
              <a:t>Zgniatarka z siłą 5-8 ton, czyli 2,5 kg/cm</a:t>
            </a:r>
            <a:r>
              <a:rPr lang="pl-PL" sz="2000" baseline="30000" dirty="0"/>
              <a:t>2 </a:t>
            </a:r>
            <a:r>
              <a:rPr lang="pl-PL" sz="2000" dirty="0"/>
              <a:t> zredukuje objętość odpadów zmieszanych 15-krotnie, a tworzyw sztucznych nawet 20-krotnie.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pl-PL" sz="2000" dirty="0"/>
              <a:t>Estetycznie wykonana wyglądem przypomina sprzęt AGD.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pl-PL" sz="2000" dirty="0"/>
              <a:t>Zgniatarka nie jest przeznaczona do odpadów w ilościach przemysłowych.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pl-PL" sz="2000" dirty="0"/>
              <a:t>Zgniatarka jest przeznaczona dla: hoteli, szpitali, ośrodków rehabilitacyjnych, ośrodków opieki, przychodni lekarskich, stacji paliw, restauracji, zajazdów, apartamentowców, biurowców, urzędów, zakładów pracy, galerii handlowych, schronisk górskich, portów rzecznych, morskich i lotniczych, żłobków, przedszkoli, szkół i uczelni, internatów i akademików, koszar, klasztorów, obiektów sportowych, laboratoriów, kin, ogrodów zoologicznych, kąpielisk, parków rozrywki, campingów i pól namiotowych, imprez plenerowych…</a:t>
            </a:r>
          </a:p>
          <a:p>
            <a:pPr marL="342900" indent="-34290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778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877A9E-4643-3A90-7D3D-E344F91E8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90" y="235974"/>
            <a:ext cx="11253019" cy="85899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dirty="0">
                <a:solidFill>
                  <a:srgbClr val="FF0000"/>
                </a:solidFill>
              </a:rPr>
              <a:t>Zgniatarki DURUS – najlepszy wybór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896F87-6C9E-2226-F4AD-631629A9C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4116"/>
            <a:ext cx="10515600" cy="539791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Oszczędność na opłatach za wywóz odpadów.</a:t>
            </a:r>
          </a:p>
          <a:p>
            <a:pPr marL="514350" indent="-514350">
              <a:buAutoNum type="arabicPeriod"/>
            </a:pPr>
            <a:r>
              <a:rPr lang="pl-PL" dirty="0"/>
              <a:t>Oszczędność miejsca – są idealne tam, gdzie brak miejsca na dużą ilość pojemników.</a:t>
            </a:r>
          </a:p>
          <a:p>
            <a:pPr marL="514350" indent="-514350">
              <a:buAutoNum type="arabicPeriod"/>
            </a:pPr>
            <a:r>
              <a:rPr lang="pl-PL" dirty="0"/>
              <a:t>Same nie potrzebują dużo miejsca, wystarczy niecały 1 m</a:t>
            </a:r>
            <a:r>
              <a:rPr lang="pl-PL" baseline="30000" dirty="0"/>
              <a:t>2</a:t>
            </a:r>
            <a:r>
              <a:rPr lang="pl-PL" dirty="0"/>
              <a:t>.</a:t>
            </a:r>
          </a:p>
          <a:p>
            <a:pPr marL="514350" indent="-514350">
              <a:buAutoNum type="arabicPeriod"/>
            </a:pPr>
            <a:r>
              <a:rPr lang="pl-PL" dirty="0"/>
              <a:t>Dedykowane do odpadów zmieszanych, ale doskonale sprawdzają się w zgniataniu tworzyw sztucznych i kartonu. Poradzą sobie z cienkim szkłem i metalem (puszki po napojach i konserwach).</a:t>
            </a:r>
          </a:p>
          <a:p>
            <a:pPr marL="514350" indent="-514350">
              <a:buAutoNum type="arabicPeriod"/>
            </a:pPr>
            <a:r>
              <a:rPr lang="pl-PL" dirty="0"/>
              <a:t>Mogą pracować wewnątrz budynków jak i na zewnątrz (ale pod zadaszeniem) w temperaturze do –20 st. C.</a:t>
            </a:r>
          </a:p>
          <a:p>
            <a:pPr marL="514350" indent="-51435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819382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AD6263-2F3A-AC0A-7515-E025BDED3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47" y="192548"/>
            <a:ext cx="11400505" cy="97697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dirty="0">
                <a:solidFill>
                  <a:srgbClr val="FF0000"/>
                </a:solidFill>
              </a:rPr>
              <a:t>Zgniatarki DURUS – najlepszy wybór</a:t>
            </a:r>
            <a:endParaRPr lang="pl-PL" sz="5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E0ECC1-DD18-65E9-44DE-0A692DBC2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9525"/>
            <a:ext cx="10515600" cy="5172281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 startAt="7"/>
            </a:pPr>
            <a:r>
              <a:rPr lang="pl-PL" dirty="0"/>
              <a:t>Można prowadzić wstępną selekcję odpadów dzięki wymiennym koszom wewnętrznym.</a:t>
            </a:r>
          </a:p>
          <a:p>
            <a:pPr marL="514350" indent="-514350">
              <a:buFont typeface="Arial" panose="020B0604020202020204" pitchFamily="34" charset="0"/>
              <a:buAutoNum type="arabicPeriod" startAt="7"/>
            </a:pPr>
            <a:r>
              <a:rPr lang="pl-PL" dirty="0"/>
              <a:t>Koszt użytkowania jest wyjątkowo niski.</a:t>
            </a:r>
          </a:p>
          <a:p>
            <a:pPr marL="514350" indent="-514350">
              <a:buFont typeface="Arial" panose="020B0604020202020204" pitchFamily="34" charset="0"/>
              <a:buAutoNum type="arabicPeriod" startAt="7"/>
            </a:pPr>
            <a:r>
              <a:rPr lang="pl-PL" dirty="0"/>
              <a:t>Ze względu na prostotę wykonania awaryjność sprzętu jest znikoma. Są urządzenia, które od nowości nie wymagały żadnej naprawy, czyli od 2019 roku.</a:t>
            </a:r>
          </a:p>
          <a:p>
            <a:pPr marL="514350" indent="-514350">
              <a:buFont typeface="Arial" panose="020B0604020202020204" pitchFamily="34" charset="0"/>
              <a:buAutoNum type="arabicPeriod" startAt="7"/>
            </a:pPr>
            <a:r>
              <a:rPr lang="pl-PL" dirty="0"/>
              <a:t>Wykonane są ze stali nierdzewnej lub zwykłej i malowane proszkowo (możliwość wyboru koloru).</a:t>
            </a:r>
          </a:p>
          <a:p>
            <a:pPr marL="514350" indent="-514350">
              <a:buFont typeface="Arial" panose="020B0604020202020204" pitchFamily="34" charset="0"/>
              <a:buAutoNum type="arabicPeriod" startAt="7"/>
            </a:pPr>
            <a:r>
              <a:rPr lang="pl-PL" dirty="0"/>
              <a:t>Swoim designem przypominają lodówkę.</a:t>
            </a:r>
          </a:p>
          <a:p>
            <a:pPr marL="514350" indent="-514350">
              <a:buFont typeface="Arial" panose="020B0604020202020204" pitchFamily="34" charset="0"/>
              <a:buAutoNum type="arabicPeriod" startAt="7"/>
            </a:pPr>
            <a:r>
              <a:rPr lang="pl-PL" dirty="0"/>
              <a:t>Do wyboru są urządzenia z koszem wewnętrznym 60 litrowym, 120 litrowym albo 240 litrowym.</a:t>
            </a:r>
          </a:p>
          <a:p>
            <a:pPr marL="514350" indent="-514350">
              <a:buFont typeface="Arial" panose="020B0604020202020204" pitchFamily="34" charset="0"/>
              <a:buAutoNum type="arabicPeriod" startAt="7"/>
            </a:pPr>
            <a:r>
              <a:rPr lang="pl-PL" dirty="0"/>
              <a:t>Obsługa jest intuicyjnie prosta.</a:t>
            </a:r>
          </a:p>
        </p:txBody>
      </p:sp>
    </p:spTree>
    <p:extLst>
      <p:ext uri="{BB962C8B-B14F-4D97-AF65-F5344CB8AC3E}">
        <p14:creationId xmlns:p14="http://schemas.microsoft.com/office/powerpoint/2010/main" val="4247186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C8E8CE-EC71-92BB-3773-EBA724830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" y="95722"/>
            <a:ext cx="10515600" cy="903235"/>
          </a:xfrm>
        </p:spPr>
        <p:txBody>
          <a:bodyPr>
            <a:normAutofit/>
          </a:bodyPr>
          <a:lstStyle/>
          <a:p>
            <a:pPr algn="ctr"/>
            <a:r>
              <a:rPr lang="pl-PL" sz="5400" dirty="0">
                <a:solidFill>
                  <a:srgbClr val="FF0000"/>
                </a:solidFill>
              </a:rPr>
              <a:t>Dane techniczne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18EAB3-AEE7-AEAF-F449-06BC66D85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8384" y="853440"/>
            <a:ext cx="9083040" cy="563270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2200" dirty="0"/>
              <a:t>Przeznaczenie: przede wszystkim odpady zmieszane, ale też tworzywa sztuczne, cienkie metale i cienkie szkło, papier i karton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pl-PL" sz="2200" dirty="0"/>
              <a:t>Pojemność komory zgniatania: 60, 120 i 240 litrów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pl-PL" sz="2200" dirty="0"/>
              <a:t>Waga: 300 – 350 kg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pl-PL" sz="2200" dirty="0"/>
              <a:t>Zasilanie: 230 V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pl-PL" sz="2200" dirty="0"/>
              <a:t>Maksymalny pobór mocy: 1,5 </a:t>
            </a:r>
            <a:r>
              <a:rPr lang="pl-PL" sz="2200" dirty="0" err="1"/>
              <a:t>kW.</a:t>
            </a:r>
            <a:r>
              <a:rPr lang="pl-PL" sz="2200" dirty="0"/>
              <a:t> Średni pobór mocy: 0,45 kW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pl-PL" sz="2200" dirty="0"/>
              <a:t>Głośność pracy urządzenia: 70dB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pl-PL" sz="2200" dirty="0"/>
              <a:t>Siła nacisku: od 5 do 8 ton – w zależności od modelu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pl-PL" sz="2200" dirty="0"/>
              <a:t>Zakres temperatur pracy: od -20 do +40 st. C - w zależności od typu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pl-PL" sz="2200" dirty="0"/>
              <a:t>Wysokość: od 189 do 219 cm, szerokość: od 59 do 95 cm, głębokość: od 64 do 86 cm – w zależności od modelu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pl-PL" sz="2200" dirty="0"/>
              <a:t>Klasa szczelności: IP 43</a:t>
            </a:r>
          </a:p>
        </p:txBody>
      </p:sp>
    </p:spTree>
    <p:extLst>
      <p:ext uri="{BB962C8B-B14F-4D97-AF65-F5344CB8AC3E}">
        <p14:creationId xmlns:p14="http://schemas.microsoft.com/office/powerpoint/2010/main" val="547095777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8ED8EB-26DB-8564-D396-1A6B4DCEB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233"/>
            <a:ext cx="10515600" cy="825909"/>
          </a:xfrm>
        </p:spPr>
        <p:txBody>
          <a:bodyPr>
            <a:noAutofit/>
          </a:bodyPr>
          <a:lstStyle/>
          <a:p>
            <a:pPr algn="ctr"/>
            <a:r>
              <a:rPr lang="pl-PL" sz="5400" dirty="0">
                <a:solidFill>
                  <a:srgbClr val="FF0000"/>
                </a:solidFill>
              </a:rPr>
              <a:t>Najczęściej zadawane pytania</a:t>
            </a:r>
            <a:endParaRPr lang="pl-PL" sz="5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45CF8D-766E-2770-DFA4-E2CD2D929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1768"/>
            <a:ext cx="10515600" cy="523341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6400" b="1" dirty="0">
                <a:solidFill>
                  <a:srgbClr val="FF0000"/>
                </a:solidFill>
              </a:rPr>
              <a:t>1. Czy w zgniatarce można zgniatać również szkło?</a:t>
            </a:r>
            <a:r>
              <a:rPr lang="pl-PL" sz="6400" dirty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6400" dirty="0"/>
              <a:t>Szkło podlegające recyclingowi nie powinno być zgniatane. Szkło nie podlegające recyclingowi należy zgniatać wraz z odpadami zmieszanymi. Szkło nie stanowi problemu dla naszej zgniatarki. Nie należy jednakże zgniatać szkła bez towarzystwa odpadów zmieszanych, gdyż może to spowodować uszkodzenie komory zgniatania.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6400" b="1" dirty="0">
                <a:solidFill>
                  <a:srgbClr val="FF0000"/>
                </a:solidFill>
              </a:rPr>
              <a:t>2. Czy zgniatarka umożliwia segregację odpadów?</a:t>
            </a:r>
            <a:r>
              <a:rPr lang="pl-PL" sz="6400" dirty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6400" dirty="0"/>
              <a:t>Tak. W razie potrzeby maszynę można wyposażyć w dodatkowe komory zgniatania i zgniatać odpady różnych frakcji naprzemienne za pomocą jednej maszyny.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6400" b="1" dirty="0">
                <a:solidFill>
                  <a:srgbClr val="FF0000"/>
                </a:solidFill>
              </a:rPr>
              <a:t>3. Czy butelki PET należy odkręcać przed zgnieceniem?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6400" dirty="0"/>
              <a:t>Nie jest to konieczne. Siła nacisku zgniatarki poradzi sobie nawet z zakręconymi butelkami PET.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6400" b="1" dirty="0">
                <a:solidFill>
                  <a:srgbClr val="FF0000"/>
                </a:solidFill>
              </a:rPr>
              <a:t>4. Czy w zgniatarce można zgniatać puszki po farbach, klejach i innych substancjach chemicznych?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6400" dirty="0"/>
              <a:t>Tak. Zgniatarka radzi sobie znakomicie z metalowymi i plastikowymi puszkami i pojemnikami.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6400" b="1" dirty="0">
                <a:solidFill>
                  <a:srgbClr val="FF0000"/>
                </a:solidFill>
              </a:rPr>
              <a:t>5. Czy w zgniatarce można zgniatać bioodpady?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6400" dirty="0"/>
              <a:t>Zgniecenie bioodpadów możliwe jest w towarzystwie odpadów zmieszanych. Należy jednak przestrzegać obowiązujących przepisów w tym zakresie. Dodatkowo należy pamiętać, że zbyt długo zalegające bioodpady mogą zacząć wydawać niekoniecznie przyjemny zapach.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6400" b="1" dirty="0">
                <a:solidFill>
                  <a:srgbClr val="FF0000"/>
                </a:solidFill>
              </a:rPr>
              <a:t>6. Jakie są największe worki na śmieci, które mieszczą się w zgniatarkach Durus?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6400" dirty="0"/>
              <a:t>To zależy od modelu zgniatarki. Największym workiem, który możemy umieścić w komorze zgniatania modelu ZG-60 to całkowicie wypełniony worek 40-to litrowy i wszystkie mniejsze oraz lub luźno wypełniony worek 60-cio litrowy. W modelu ZG-120 są to odpowiednio lekko wypełniony worek 80-cio litrowy i wszystkie mniejsze oraz luźno wypełniony worek 120-to litrowy. W modelu ZG-240 można umieścić całkowicie wypełniony worek 120-to litrowy i wszystkie mniejsze, a nawet luźno wypełniony worek 180-cio litrowy.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7858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Obwó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wó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wó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36847</TotalTime>
  <Words>2192</Words>
  <Application>Microsoft Office PowerPoint</Application>
  <PresentationFormat>Panoramiczny</PresentationFormat>
  <Paragraphs>235</Paragraphs>
  <Slides>20</Slides>
  <Notes>4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7" baseType="lpstr">
      <vt:lpstr>Aptos</vt:lpstr>
      <vt:lpstr>Arial</vt:lpstr>
      <vt:lpstr>Calibri</vt:lpstr>
      <vt:lpstr>Segoe UI Emoji</vt:lpstr>
      <vt:lpstr>Tw Cen MT</vt:lpstr>
      <vt:lpstr>Obwód</vt:lpstr>
      <vt:lpstr>Document</vt:lpstr>
      <vt:lpstr>Urządzenia do zmniejszania objętości odpadów - definicje</vt:lpstr>
      <vt:lpstr>Belownice. Urządzenia do zgniatania kartonu i folii. Karton i folia zgniecione w belownicy są zapinane dwiema taśmami tworząc belę. Belownice nie nadają się do odpadów zmieszanych. Ale zgniatarki nadają się do zgniatania kartonu i folii.</vt:lpstr>
      <vt:lpstr>Ubijarki lub kompaktory, czyli tzw. „łapy”. Służą do ubijania (nie zgniatania) odpadów bezpośrednio w pojemnikach. Siła nacisku to ok. 4 ton, czyli 0,5 kg/cm2. Maksymalna redukcja objętości 3 : 1, średnia 2 : 1. Siła nacisku zgniatarki jest pięciokrotnie większa, pięciokrotnie większa jest też redukcja objętości. W zgniatarce zgniecione odpady się nie rozprężają.</vt:lpstr>
      <vt:lpstr>Prasokontener. Urządzenie do zmniejszania objętości odpadów na skalę przemysłową. Całkowicie nieprzydatny na stacjach paliw, w hotelach i ośrodkach medycznych. A zgniatarki i owszem 😉.</vt:lpstr>
      <vt:lpstr>Zgniatarka odpadów zmieszanych DURUS</vt:lpstr>
      <vt:lpstr>Zgniatarki DURUS – najlepszy wybór</vt:lpstr>
      <vt:lpstr>Zgniatarki DURUS – najlepszy wybór</vt:lpstr>
      <vt:lpstr>Dane techniczne</vt:lpstr>
      <vt:lpstr>Najczęściej zadawane pytania</vt:lpstr>
      <vt:lpstr>Najczęściej zadawane pytania</vt:lpstr>
      <vt:lpstr>Najczęściej zadawane pytania</vt:lpstr>
      <vt:lpstr>Wyniki testów zgniatarek durus wykonanych dla poniższych instytucji (kolejność wg procentu zgniecenia)</vt:lpstr>
      <vt:lpstr>Efektywność pracy zgniatarek jako proces oszczędnościowy</vt:lpstr>
      <vt:lpstr>TERMS OF TRADE</vt:lpstr>
      <vt:lpstr>CENNIK ZGNIATAREK I AKCESORIÓW MARKI DURUS WAŻNY DO 31.12.2026 ROKU</vt:lpstr>
      <vt:lpstr>Prezentacja programu PowerPoint</vt:lpstr>
      <vt:lpstr>Prezentacja programu PowerPoint</vt:lpstr>
      <vt:lpstr>Prezentacja programu PowerPoint</vt:lpstr>
      <vt:lpstr>Prezentacja programu PowerPoint</vt:lpstr>
      <vt:lpstr>Bardzo dziękujemy za obejrzenie prezentacji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Jerzy Twardy</dc:creator>
  <cp:lastModifiedBy>Jerzy Twardy</cp:lastModifiedBy>
  <cp:revision>40</cp:revision>
  <dcterms:created xsi:type="dcterms:W3CDTF">2025-06-24T10:27:14Z</dcterms:created>
  <dcterms:modified xsi:type="dcterms:W3CDTF">2026-02-11T23:05:24Z</dcterms:modified>
</cp:coreProperties>
</file>